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761B8-90C2-F043-BFA1-729BA2263653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7F26-CEB2-7A4F-9D26-DFA7AD46D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2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07F26-CEB2-7A4F-9D26-DFA7AD46D1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60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40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432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55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66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99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6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14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3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47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85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0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D408-26FD-6F24-0731-299C2B4DF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 Booking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75472-F564-4CE2-C044-450F20483B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Gaser</a:t>
            </a:r>
            <a:r>
              <a:rPr lang="en-US" dirty="0"/>
              <a:t> </a:t>
            </a:r>
            <a:r>
              <a:rPr lang="en-US" dirty="0" err="1"/>
              <a:t>zaghloul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3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315B18DF-1A4F-456F-8E0E-8CFE4C80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34CD9B-39EA-42AE-8A1F-0D40028F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EDEA3-B1B0-9F56-0418-3609D60C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3525640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400"/>
              <a:t>Correlation between Numerical Column </a:t>
            </a:r>
            <a:br>
              <a:rPr lang="en-US" sz="3400"/>
            </a:br>
            <a:endParaRPr lang="en-US" sz="34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7C3AE2A-04FA-4B67-9C14-0D990CA6A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4C6E9FA-459B-47A6-93ED-A57860553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7C1C93F-E23C-45AE-9DA2-42554BD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8F65DC-4B7C-4988-82E8-131C26140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6426D0C3-3EAB-37C5-5FCC-65828703B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43" r="1" b="1"/>
          <a:stretch/>
        </p:blipFill>
        <p:spPr>
          <a:xfrm>
            <a:off x="5864551" y="811443"/>
            <a:ext cx="5345894" cy="4466451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E7CFEF1-65E1-4CEE-91CA-B6B73B8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CA742D8-7814-4F8A-AEF8-1857FB21F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8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F3A93-4FC7-D183-70B8-81A24F4C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Highest Reservations by Day of Week</a:t>
            </a:r>
            <a:br>
              <a:rPr lang="en-US" sz="2500"/>
            </a:br>
            <a:endParaRPr lang="en-US" sz="2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blue bars&#10;&#10;Description automatically generated">
            <a:extLst>
              <a:ext uri="{FF2B5EF4-FFF2-40B4-BE49-F238E27FC236}">
                <a16:creationId xmlns:a16="http://schemas.microsoft.com/office/drawing/2014/main" id="{2A7411DA-69DB-1868-216A-E07A97F4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195970"/>
            <a:ext cx="6282919" cy="37069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94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A9C95-56DF-547A-2318-DAD9D151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Highest Reservations by Month</a:t>
            </a:r>
            <a:br>
              <a:rPr lang="en-US" sz="3100"/>
            </a:br>
            <a:endParaRPr lang="en-US" sz="31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green and white bars&#10;&#10;Description automatically generated">
            <a:extLst>
              <a:ext uri="{FF2B5EF4-FFF2-40B4-BE49-F238E27FC236}">
                <a16:creationId xmlns:a16="http://schemas.microsoft.com/office/drawing/2014/main" id="{3FF73164-F8BC-6FC7-F93D-9A773DB5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372" y="1116345"/>
            <a:ext cx="5582922" cy="38661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6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F3CB9-D716-F07E-FE76-E0CD300A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Average Price by Room Type</a:t>
            </a:r>
            <a:br>
              <a:rPr lang="en-US" sz="3300"/>
            </a:br>
            <a:endParaRPr lang="en-US" sz="330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3FD50F5-6A82-4423-D429-7D3D7D930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05" r="1" b="1"/>
          <a:stretch/>
        </p:blipFill>
        <p:spPr>
          <a:xfrm>
            <a:off x="5349063" y="1116345"/>
            <a:ext cx="4821541" cy="386617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51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FF26-6F2D-5EB3-9EDE-5A9DF502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Average Price by Meal Type</a:t>
            </a:r>
            <a:br>
              <a:rPr lang="en-US" sz="3300"/>
            </a:br>
            <a:endParaRPr lang="en-US" sz="33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graph of a meal type&#10;&#10;Description automatically generated">
            <a:extLst>
              <a:ext uri="{FF2B5EF4-FFF2-40B4-BE49-F238E27FC236}">
                <a16:creationId xmlns:a16="http://schemas.microsoft.com/office/drawing/2014/main" id="{1BF4F688-5AB6-22FE-3BCA-E45E78624E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54" r="-2" b="13262"/>
          <a:stretch/>
        </p:blipFill>
        <p:spPr>
          <a:xfrm>
            <a:off x="4643438" y="1116345"/>
            <a:ext cx="6257855" cy="38507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84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0B793-715A-69A4-3178-18FD8C39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Canceled Bookings &amp; Percentage</a:t>
            </a:r>
            <a:br>
              <a:rPr lang="en-US" sz="3300"/>
            </a:br>
            <a:endParaRPr lang="en-US" sz="330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CC4887-DB1E-9BB5-251C-0618B4495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9611" y="729586"/>
            <a:ext cx="6928279" cy="45493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04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6B598-45CA-DAD7-8E99-1E38A33B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Highest Cancellations by Month</a:t>
            </a:r>
            <a:br>
              <a:rPr lang="en-US" sz="2500"/>
            </a:br>
            <a:endParaRPr lang="en-US" sz="2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months&#10;&#10;Description automatically generated">
            <a:extLst>
              <a:ext uri="{FF2B5EF4-FFF2-40B4-BE49-F238E27FC236}">
                <a16:creationId xmlns:a16="http://schemas.microsoft.com/office/drawing/2014/main" id="{9A845EE9-2481-5024-3F66-5A8D6E4ED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8382" y="878144"/>
            <a:ext cx="5884406" cy="41043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5D2CD-6552-9B38-4564-F7DEEC71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Last-minute Booking Cancellations</a:t>
            </a:r>
            <a:br>
              <a:rPr lang="en-US" sz="2500"/>
            </a:br>
            <a:endParaRPr lang="en-US" sz="25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days&#10;&#10;Description automatically generated">
            <a:extLst>
              <a:ext uri="{FF2B5EF4-FFF2-40B4-BE49-F238E27FC236}">
                <a16:creationId xmlns:a16="http://schemas.microsoft.com/office/drawing/2014/main" id="{53AEFE8C-490C-4885-06E0-96E61D295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2937" y="1116345"/>
            <a:ext cx="5813792" cy="38661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40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B04F1-539E-B909-ABD8-0C407FEB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Most Booked Room Type</a:t>
            </a:r>
            <a:br>
              <a:rPr lang="en-US" sz="3300"/>
            </a:br>
            <a:endParaRPr lang="en-US" sz="330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types of rooms&#10;&#10;Description automatically generated">
            <a:extLst>
              <a:ext uri="{FF2B5EF4-FFF2-40B4-BE49-F238E27FC236}">
                <a16:creationId xmlns:a16="http://schemas.microsoft.com/office/drawing/2014/main" id="{675382E7-C46D-E08F-3D69-431059CE3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5086" y="1116345"/>
            <a:ext cx="5189494" cy="38661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2E171-31C0-CDFA-9AF2-A952E524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Most Common Market Segment</a:t>
            </a:r>
            <a:br>
              <a:rPr lang="en-US" sz="2500"/>
            </a:br>
            <a:endParaRPr lang="en-US" sz="2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3C84CC66-B8DF-49F9-1AC2-F368A6A12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2252" y="1116345"/>
            <a:ext cx="4561898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05DD-74C1-3F2B-F695-48CE62FE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6550D-CE05-987B-54CF-4ED1E0A4D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Overview: Analysis of hotel booking data to understand guest behavior, booking trends, pricing, and cancellation patterns.</a:t>
            </a:r>
          </a:p>
          <a:p>
            <a:r>
              <a:rPr lang="en-US" dirty="0"/>
              <a:t>Objective: Provide insights into factors affecting bookings and cancellations to optimize hotel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3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C495B-38AD-FA65-AD19-5A751078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Pricing by Market Type</a:t>
            </a:r>
            <a:br>
              <a:rPr lang="en-US" sz="3300"/>
            </a:br>
            <a:endParaRPr lang="en-US" sz="33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87A6069D-F650-DC93-E09B-E2CF3B998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659335"/>
            <a:ext cx="6282919" cy="27801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5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28914-10DB-F370-1176-6A142F5A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booking for family vs not family </a:t>
            </a:r>
            <a:br>
              <a:rPr lang="en-US" sz="3100"/>
            </a:br>
            <a:endParaRPr lang="en-US" sz="31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red circle with a green triangle and a green triangle&#10;&#10;Description automatically generated">
            <a:extLst>
              <a:ext uri="{FF2B5EF4-FFF2-40B4-BE49-F238E27FC236}">
                <a16:creationId xmlns:a16="http://schemas.microsoft.com/office/drawing/2014/main" id="{F27F6EBD-A36A-16A3-12C4-FE98D21F5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3736" y="940125"/>
            <a:ext cx="3860484" cy="40423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62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F09DE-3014-254B-B4D9-51C9D26A4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Impact of Special Requests on Cancellations</a:t>
            </a:r>
            <a:br>
              <a:rPr lang="en-US" sz="2500"/>
            </a:br>
            <a:endParaRPr lang="en-US" sz="250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showing a number of tasks&#10;&#10;Description automatically generated with medium confidence">
            <a:extLst>
              <a:ext uri="{FF2B5EF4-FFF2-40B4-BE49-F238E27FC236}">
                <a16:creationId xmlns:a16="http://schemas.microsoft.com/office/drawing/2014/main" id="{4E00F336-600E-3C38-361E-E1DA2CCC2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954" r="-2" b="-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5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E4A54-0879-510A-1B83-E34C110A6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Average Price by Special Requests </a:t>
            </a:r>
            <a:br>
              <a:rPr lang="en-US" sz="2800"/>
            </a:br>
            <a:endParaRPr lang="en-US" sz="28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showing a number of special requests&#10;&#10;Description automatically generated">
            <a:extLst>
              <a:ext uri="{FF2B5EF4-FFF2-40B4-BE49-F238E27FC236}">
                <a16:creationId xmlns:a16="http://schemas.microsoft.com/office/drawing/2014/main" id="{48DA0804-843B-C39C-21CC-9D04284F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3824" y="1116345"/>
            <a:ext cx="5792019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933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A3080-0E9A-B899-A0BB-FDC1D0A2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Room Type with Most Special Requests </a:t>
            </a:r>
            <a:br>
              <a:rPr lang="en-US" sz="2500"/>
            </a:br>
            <a:endParaRPr lang="en-US" sz="2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types of rooms&#10;&#10;Description automatically generated">
            <a:extLst>
              <a:ext uri="{FF2B5EF4-FFF2-40B4-BE49-F238E27FC236}">
                <a16:creationId xmlns:a16="http://schemas.microsoft.com/office/drawing/2014/main" id="{0948FF3D-08C2-CD4A-400E-9A14C9D1E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4829" y="1116344"/>
            <a:ext cx="5225505" cy="40236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3787F-8828-BC58-8BEE-BC2BD88B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Family Impact on Booking Price</a:t>
            </a:r>
            <a:br>
              <a:rPr lang="en-US" sz="3300"/>
            </a:br>
            <a:endParaRPr lang="en-US" sz="330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with orange line&#10;&#10;Description automatically generated">
            <a:extLst>
              <a:ext uri="{FF2B5EF4-FFF2-40B4-BE49-F238E27FC236}">
                <a16:creationId xmlns:a16="http://schemas.microsoft.com/office/drawing/2014/main" id="{E666BA88-4531-3EDF-2742-86E66DA2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04" y="1815717"/>
            <a:ext cx="3692411" cy="2492376"/>
          </a:xfrm>
          <a:prstGeom prst="rect">
            <a:avLst/>
          </a:prstGeom>
        </p:spPr>
      </p:pic>
      <p:pic>
        <p:nvPicPr>
          <p:cNvPr id="13" name="Content Placeholder 12" descr="A graph with a line going up&#10;&#10;Description automatically generated">
            <a:extLst>
              <a:ext uri="{FF2B5EF4-FFF2-40B4-BE49-F238E27FC236}">
                <a16:creationId xmlns:a16="http://schemas.microsoft.com/office/drawing/2014/main" id="{3A197C92-F9D6-141F-7552-3422C941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58342" y="1820332"/>
            <a:ext cx="3692411" cy="248314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627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07416-C61A-157E-EF36-D631FC674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Car Parking &amp; Cancellation Probability</a:t>
            </a:r>
            <a:br>
              <a:rPr lang="en-US" sz="2800"/>
            </a:br>
            <a:endParaRPr lang="en-US" sz="28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car parking space&#10;&#10;Description automatically generated">
            <a:extLst>
              <a:ext uri="{FF2B5EF4-FFF2-40B4-BE49-F238E27FC236}">
                <a16:creationId xmlns:a16="http://schemas.microsoft.com/office/drawing/2014/main" id="{BF2BD32E-275B-CE72-B239-398A00CCB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904" y="1116345"/>
            <a:ext cx="5103858" cy="38661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000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A4DF7-2671-0A2A-23E6-9A586AE8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High Price &amp; Cancellation Rate</a:t>
            </a:r>
            <a:br>
              <a:rPr lang="en-US" sz="2800"/>
            </a:br>
            <a:endParaRPr lang="en-US" sz="28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B562D487-FDBC-A357-EE9D-28D98F1CC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4628" y="1116344"/>
            <a:ext cx="5770408" cy="386617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208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62BBE-71E2-13D0-2197-6B1F89D4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Children &amp; Cancellation Probability</a:t>
            </a:r>
            <a:br>
              <a:rPr lang="en-US" sz="2800"/>
            </a:br>
            <a:endParaRPr lang="en-US" sz="28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children&#10;&#10;Description automatically generated">
            <a:extLst>
              <a:ext uri="{FF2B5EF4-FFF2-40B4-BE49-F238E27FC236}">
                <a16:creationId xmlns:a16="http://schemas.microsoft.com/office/drawing/2014/main" id="{FD261C48-E295-1A6D-0F75-AD249AA76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5086" y="1116345"/>
            <a:ext cx="5189494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6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56CEF-3908-D4F1-825A-0377E4C7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Weekend Nights &amp; Cancellations</a:t>
            </a:r>
            <a:br>
              <a:rPr lang="en-US" sz="2500"/>
            </a:br>
            <a:endParaRPr lang="en-US" sz="250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with a red line&#10;&#10;Description automatically generated">
            <a:extLst>
              <a:ext uri="{FF2B5EF4-FFF2-40B4-BE49-F238E27FC236}">
                <a16:creationId xmlns:a16="http://schemas.microsoft.com/office/drawing/2014/main" id="{AFC5E631-0DC0-4762-A3F4-B4807060E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353044"/>
            <a:ext cx="6282919" cy="339277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13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3A76-C789-253C-2BAB-24BC0E4A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EDA Process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B6DFB-418B-05DA-6623-F581EA298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Data Loading and Cleaning</a:t>
            </a:r>
            <a:endParaRPr lang="en-GB" dirty="0"/>
          </a:p>
          <a:p>
            <a:pPr marL="800100" lvl="1" indent="-342900"/>
            <a:r>
              <a:rPr lang="en-GB" dirty="0"/>
              <a:t>Libraries used (e.g., Pandas, Matplotlib, Seaborn)</a:t>
            </a:r>
          </a:p>
          <a:p>
            <a:pPr marL="800100" lvl="1" indent="-342900"/>
            <a:r>
              <a:rPr lang="en-GB" dirty="0"/>
              <a:t>Data types, missing values, and duplicates</a:t>
            </a:r>
          </a:p>
          <a:p>
            <a:r>
              <a:rPr lang="en-GB" b="1" dirty="0"/>
              <a:t>Descriptive Analysis</a:t>
            </a:r>
            <a:endParaRPr lang="en-GB" dirty="0"/>
          </a:p>
          <a:p>
            <a:pPr marL="800100" lvl="1" indent="-342900"/>
            <a:r>
              <a:rPr lang="en-GB" dirty="0"/>
              <a:t>Summary statistics of numerical columns</a:t>
            </a:r>
          </a:p>
          <a:p>
            <a:pPr marL="800100" lvl="1" indent="-342900"/>
            <a:r>
              <a:rPr lang="en-GB" dirty="0"/>
              <a:t>Range of week &amp; weekend nights</a:t>
            </a:r>
          </a:p>
          <a:p>
            <a:pPr marL="800100" lvl="1" indent="-342900"/>
            <a:r>
              <a:rPr lang="en-GB" dirty="0"/>
              <a:t>Min and max number of adults and children</a:t>
            </a:r>
          </a:p>
          <a:p>
            <a:r>
              <a:rPr lang="en-GB" b="1" dirty="0"/>
              <a:t>Visualizations and Insights</a:t>
            </a:r>
            <a:endParaRPr lang="en-GB" dirty="0"/>
          </a:p>
          <a:p>
            <a:pPr marL="800100" lvl="1" indent="-342900"/>
            <a:r>
              <a:rPr lang="en-GB" dirty="0"/>
              <a:t>Distribution and correlation of numerical data</a:t>
            </a:r>
          </a:p>
          <a:p>
            <a:pPr marL="800100" lvl="1" indent="-342900"/>
            <a:r>
              <a:rPr lang="en-GB" dirty="0"/>
              <a:t>Booking trends by day of the week and month</a:t>
            </a:r>
          </a:p>
          <a:p>
            <a:pPr marL="800100" lvl="1" indent="-342900"/>
            <a:r>
              <a:rPr lang="en-GB" dirty="0"/>
              <a:t>Pricing analysis across room and meal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7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EA3069-9D9B-272B-C5CC-F32507B9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36885"/>
            <a:ext cx="5550357" cy="1516870"/>
          </a:xfrm>
        </p:spPr>
        <p:txBody>
          <a:bodyPr>
            <a:normAutofit fontScale="9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Read data &amp; check data types</a:t>
            </a:r>
            <a:b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br>
              <a:rPr lang="en-GB" sz="4400" b="1" dirty="0"/>
            </a:br>
            <a:endParaRPr lang="en-US" sz="4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6EB385D-7B6B-6D8B-814A-CFA7B638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97" y="89495"/>
            <a:ext cx="3490955" cy="2923674"/>
          </a:xfrm>
          <a:prstGeom prst="rect">
            <a:avLst/>
          </a:prstGeom>
        </p:spPr>
      </p:pic>
      <p:pic>
        <p:nvPicPr>
          <p:cNvPr id="11" name="Picture 10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6EB11EA-CFA0-2546-A23F-8577B932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7" y="3099362"/>
            <a:ext cx="12134840" cy="2429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07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834F3-55B3-FF76-BD59-CEED1EB2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/>
              <a:t>Missing values &amp; Duplicates</a:t>
            </a:r>
            <a:br>
              <a:rPr lang="en-US" sz="4100" dirty="0"/>
            </a:br>
            <a:endParaRPr lang="en-US" sz="41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8D861A-A91B-1341-0F9B-9622A406B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1" y="996773"/>
            <a:ext cx="4960442" cy="42783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18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DC47-4E89-CB69-C583-3F12DD948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/>
              <a:t>Week &amp; Weekend Nights Range </a:t>
            </a:r>
            <a:br>
              <a:rPr lang="en-US" sz="3000" cap="all"/>
            </a:br>
            <a:endParaRPr lang="en-US" sz="3000" cap="all"/>
          </a:p>
        </p:txBody>
      </p:sp>
      <p:pic>
        <p:nvPicPr>
          <p:cNvPr id="5" name="Content Placeholder 4" descr="A diagram with a number of week nights&#10;&#10;Description automatically generated">
            <a:extLst>
              <a:ext uri="{FF2B5EF4-FFF2-40B4-BE49-F238E27FC236}">
                <a16:creationId xmlns:a16="http://schemas.microsoft.com/office/drawing/2014/main" id="{37394E34-973E-E0BC-7731-7260F0CE0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0770" y="643467"/>
            <a:ext cx="4904724" cy="3543662"/>
          </a:xfrm>
          <a:prstGeom prst="rect">
            <a:avLst/>
          </a:prstGeom>
        </p:spPr>
      </p:pic>
      <p:pic>
        <p:nvPicPr>
          <p:cNvPr id="7" name="Picture 6" descr="A diagram of a number of weekend nights&#10;&#10;Description automatically generated">
            <a:extLst>
              <a:ext uri="{FF2B5EF4-FFF2-40B4-BE49-F238E27FC236}">
                <a16:creationId xmlns:a16="http://schemas.microsoft.com/office/drawing/2014/main" id="{CDECE12E-9FA4-6939-5334-7D9BB51FA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4" y="643467"/>
            <a:ext cx="4837763" cy="35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7B14-246D-5277-15B6-8938C841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 dirty="0"/>
              <a:t>Number of Adult &amp; Children request</a:t>
            </a:r>
            <a:br>
              <a:rPr lang="en-US" sz="3000" cap="all" dirty="0"/>
            </a:br>
            <a:endParaRPr lang="en-US" sz="3000" cap="all" dirty="0"/>
          </a:p>
        </p:txBody>
      </p:sp>
      <p:pic>
        <p:nvPicPr>
          <p:cNvPr id="5" name="Content Placeholder 4" descr="A graph with blue squares&#10;&#10;Description automatically generated">
            <a:extLst>
              <a:ext uri="{FF2B5EF4-FFF2-40B4-BE49-F238E27FC236}">
                <a16:creationId xmlns:a16="http://schemas.microsoft.com/office/drawing/2014/main" id="{94968CEC-557D-AA0A-5B74-9C23196AE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7733" y="1017156"/>
            <a:ext cx="5130799" cy="2796284"/>
          </a:xfrm>
          <a:prstGeom prst="rect">
            <a:avLst/>
          </a:prstGeom>
        </p:spPr>
      </p:pic>
      <p:pic>
        <p:nvPicPr>
          <p:cNvPr id="7" name="Picture 6" descr="A graph with blue bars&#10;&#10;Description automatically generated">
            <a:extLst>
              <a:ext uri="{FF2B5EF4-FFF2-40B4-BE49-F238E27FC236}">
                <a16:creationId xmlns:a16="http://schemas.microsoft.com/office/drawing/2014/main" id="{59ECB0DA-18CB-0191-684B-6A2BA6ABD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978675"/>
            <a:ext cx="5130799" cy="28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3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4E74-2BE1-28A5-481E-29D924EA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3973431"/>
            <a:ext cx="10869750" cy="174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/>
              <a:t>Summary Statistics of Numerical Columns </a:t>
            </a:r>
            <a:br>
              <a:rPr lang="en-US" sz="4000" cap="all"/>
            </a:br>
            <a:endParaRPr lang="en-US" sz="4000" cap="all"/>
          </a:p>
        </p:txBody>
      </p:sp>
      <p:pic>
        <p:nvPicPr>
          <p:cNvPr id="5" name="Content Placeholder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5E8E446-9C5B-EA83-4EC0-D478FFA3F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230" y="744469"/>
            <a:ext cx="10800263" cy="28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6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AF0A-80BE-E68E-2A93-B8B4D7F1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Distribution of Numerical Columns</a:t>
            </a:r>
            <a:br>
              <a:rPr lang="en-US" sz="2800"/>
            </a:br>
            <a:endParaRPr lang="en-US" sz="28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7CB35441-54F3-42A6-5F4E-BA7C2C69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99" y="1116345"/>
            <a:ext cx="5087069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4554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140</TotalTime>
  <Words>267</Words>
  <Application>Microsoft Macintosh PowerPoint</Application>
  <PresentationFormat>Widescreen</PresentationFormat>
  <Paragraphs>44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Arial</vt:lpstr>
      <vt:lpstr>Gill Sans MT</vt:lpstr>
      <vt:lpstr>Gallery</vt:lpstr>
      <vt:lpstr>Hotel Booking Analysis</vt:lpstr>
      <vt:lpstr>Introduction </vt:lpstr>
      <vt:lpstr>EDA Process </vt:lpstr>
      <vt:lpstr>Read data &amp; check data types  </vt:lpstr>
      <vt:lpstr>Missing values &amp; Duplicates </vt:lpstr>
      <vt:lpstr>Week &amp; Weekend Nights Range  </vt:lpstr>
      <vt:lpstr>Number of Adult &amp; Children request </vt:lpstr>
      <vt:lpstr>Summary Statistics of Numerical Columns  </vt:lpstr>
      <vt:lpstr>Distribution of Numerical Columns </vt:lpstr>
      <vt:lpstr>Correlation between Numerical Column  </vt:lpstr>
      <vt:lpstr>Highest Reservations by Day of Week </vt:lpstr>
      <vt:lpstr>Highest Reservations by Month </vt:lpstr>
      <vt:lpstr>Average Price by Room Type </vt:lpstr>
      <vt:lpstr>Average Price by Meal Type </vt:lpstr>
      <vt:lpstr>Canceled Bookings &amp; Percentage </vt:lpstr>
      <vt:lpstr>Highest Cancellations by Month </vt:lpstr>
      <vt:lpstr>Last-minute Booking Cancellations </vt:lpstr>
      <vt:lpstr>Most Booked Room Type </vt:lpstr>
      <vt:lpstr>Most Common Market Segment </vt:lpstr>
      <vt:lpstr>Pricing by Market Type </vt:lpstr>
      <vt:lpstr>booking for family vs not family  </vt:lpstr>
      <vt:lpstr>Impact of Special Requests on Cancellations </vt:lpstr>
      <vt:lpstr>Average Price by Special Requests  </vt:lpstr>
      <vt:lpstr>Room Type with Most Special Requests  </vt:lpstr>
      <vt:lpstr>Family Impact on Booking Price </vt:lpstr>
      <vt:lpstr>Car Parking &amp; Cancellation Probability </vt:lpstr>
      <vt:lpstr>High Price &amp; Cancellation Rate </vt:lpstr>
      <vt:lpstr>Children &amp; Cancellation Probability </vt:lpstr>
      <vt:lpstr>Weekend Nights &amp; Cancellations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Analysis</dc:title>
  <dc:creator>Gaser Zaghlol Hassan abdel haleem 21P0052</dc:creator>
  <cp:lastModifiedBy>Gaser Zaghlol Hassan abdel haleem 21P0052</cp:lastModifiedBy>
  <cp:revision>2</cp:revision>
  <dcterms:created xsi:type="dcterms:W3CDTF">2025-02-05T12:38:36Z</dcterms:created>
  <dcterms:modified xsi:type="dcterms:W3CDTF">2025-02-05T15:03:02Z</dcterms:modified>
</cp:coreProperties>
</file>